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Kooperativ" panose="020B0604020202020204" charset="0"/>
      <p:regular r:id="rId21"/>
    </p:embeddedFont>
    <p:embeddedFont>
      <p:font typeface="Public Sans" panose="020B0604020202020204" charset="0"/>
      <p:regular r:id="rId22"/>
    </p:embeddedFont>
    <p:embeddedFont>
      <p:font typeface="Public Sa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224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4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7.svg"/><Relationship Id="rId7" Type="http://schemas.openxmlformats.org/officeDocument/2006/relationships/image" Target="../media/image4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4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2.sv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4.svg"/><Relationship Id="rId5" Type="http://schemas.openxmlformats.org/officeDocument/2006/relationships/image" Target="../media/image50.svg"/><Relationship Id="rId15" Type="http://schemas.openxmlformats.org/officeDocument/2006/relationships/image" Target="../media/image12.svg"/><Relationship Id="rId10" Type="http://schemas.openxmlformats.org/officeDocument/2006/relationships/image" Target="../media/image33.png"/><Relationship Id="rId4" Type="http://schemas.openxmlformats.org/officeDocument/2006/relationships/image" Target="../media/image49.png"/><Relationship Id="rId9" Type="http://schemas.openxmlformats.org/officeDocument/2006/relationships/image" Target="../media/image29.sv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svg"/><Relationship Id="rId7" Type="http://schemas.openxmlformats.org/officeDocument/2006/relationships/image" Target="../media/image3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85404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32206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68407" y="1695598"/>
            <a:ext cx="13307691" cy="6895804"/>
          </a:xfrm>
          <a:custGeom>
            <a:avLst/>
            <a:gdLst/>
            <a:ahLst/>
            <a:cxnLst/>
            <a:rect l="l" t="t" r="r" b="b"/>
            <a:pathLst>
              <a:path w="13307691" h="6895804">
                <a:moveTo>
                  <a:pt x="0" y="0"/>
                </a:moveTo>
                <a:lnTo>
                  <a:pt x="13307692" y="0"/>
                </a:lnTo>
                <a:lnTo>
                  <a:pt x="13307692" y="6895804"/>
                </a:lnTo>
                <a:lnTo>
                  <a:pt x="0" y="6895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29194" y="4071902"/>
            <a:ext cx="13829611" cy="302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11808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Traffic Density estimator</a:t>
            </a:r>
          </a:p>
        </p:txBody>
      </p:sp>
      <p:grpSp>
        <p:nvGrpSpPr>
          <p:cNvPr id="6" name="Group 6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696490" y="6621454"/>
            <a:ext cx="10468320" cy="3939895"/>
          </a:xfrm>
          <a:custGeom>
            <a:avLst/>
            <a:gdLst/>
            <a:ahLst/>
            <a:cxnLst/>
            <a:rect l="l" t="t" r="r" b="b"/>
            <a:pathLst>
              <a:path w="10468320" h="3939895">
                <a:moveTo>
                  <a:pt x="0" y="0"/>
                </a:moveTo>
                <a:lnTo>
                  <a:pt x="10468321" y="0"/>
                </a:lnTo>
                <a:lnTo>
                  <a:pt x="10468321" y="3939895"/>
                </a:lnTo>
                <a:lnTo>
                  <a:pt x="0" y="3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05548" y="8105148"/>
            <a:ext cx="552886" cy="1267367"/>
          </a:xfrm>
          <a:custGeom>
            <a:avLst/>
            <a:gdLst/>
            <a:ahLst/>
            <a:cxnLst/>
            <a:rect l="l" t="t" r="r" b="b"/>
            <a:pathLst>
              <a:path w="552886" h="1267367">
                <a:moveTo>
                  <a:pt x="0" y="0"/>
                </a:moveTo>
                <a:lnTo>
                  <a:pt x="552886" y="0"/>
                </a:lnTo>
                <a:lnTo>
                  <a:pt x="552886" y="1267367"/>
                </a:lnTo>
                <a:lnTo>
                  <a:pt x="0" y="1267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698411" y="753268"/>
            <a:ext cx="1884661" cy="188466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372780" y="2519691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861755" y="1296809"/>
            <a:ext cx="2320996" cy="797578"/>
          </a:xfrm>
          <a:custGeom>
            <a:avLst/>
            <a:gdLst/>
            <a:ahLst/>
            <a:cxnLst/>
            <a:rect l="l" t="t" r="r" b="b"/>
            <a:pathLst>
              <a:path w="2320996" h="797578">
                <a:moveTo>
                  <a:pt x="0" y="0"/>
                </a:moveTo>
                <a:lnTo>
                  <a:pt x="2320996" y="0"/>
                </a:lnTo>
                <a:lnTo>
                  <a:pt x="2320996" y="797578"/>
                </a:lnTo>
                <a:lnTo>
                  <a:pt x="0" y="7975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540533" y="1826278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87176" y="8799178"/>
            <a:ext cx="409140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39852"/>
            <a:ext cx="9144000" cy="4260501"/>
          </a:xfrm>
          <a:custGeom>
            <a:avLst/>
            <a:gdLst/>
            <a:ahLst/>
            <a:cxnLst/>
            <a:rect l="l" t="t" r="r" b="b"/>
            <a:pathLst>
              <a:path w="9144000" h="4260501">
                <a:moveTo>
                  <a:pt x="0" y="0"/>
                </a:moveTo>
                <a:lnTo>
                  <a:pt x="9144000" y="0"/>
                </a:lnTo>
                <a:lnTo>
                  <a:pt x="9144000" y="4260501"/>
                </a:lnTo>
                <a:lnTo>
                  <a:pt x="0" y="4260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45055" y="5702592"/>
            <a:ext cx="8093317" cy="3716823"/>
          </a:xfrm>
          <a:custGeom>
            <a:avLst/>
            <a:gdLst/>
            <a:ahLst/>
            <a:cxnLst/>
            <a:rect l="l" t="t" r="r" b="b"/>
            <a:pathLst>
              <a:path w="8093317" h="3716823">
                <a:moveTo>
                  <a:pt x="0" y="0"/>
                </a:moveTo>
                <a:lnTo>
                  <a:pt x="8093318" y="0"/>
                </a:lnTo>
                <a:lnTo>
                  <a:pt x="8093318" y="3716823"/>
                </a:lnTo>
                <a:lnTo>
                  <a:pt x="0" y="3716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912042" y="4810447"/>
            <a:ext cx="7359344" cy="52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Kooperativ"/>
                <a:ea typeface="Kooperativ"/>
                <a:cs typeface="Kooperativ"/>
                <a:sym typeface="Kooperativ"/>
              </a:rPr>
              <a:t>Classification Loss Learning Curve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83389" y="438793"/>
            <a:ext cx="5579332" cy="52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Kooperativ"/>
                <a:ea typeface="Kooperativ"/>
                <a:cs typeface="Kooperativ"/>
                <a:sym typeface="Kooperativ"/>
              </a:rPr>
              <a:t>Accuracy Curve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785" y="8839849"/>
            <a:ext cx="950915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0811" y="1926408"/>
            <a:ext cx="13807043" cy="8060702"/>
          </a:xfrm>
          <a:custGeom>
            <a:avLst/>
            <a:gdLst/>
            <a:ahLst/>
            <a:cxnLst/>
            <a:rect l="l" t="t" r="r" b="b"/>
            <a:pathLst>
              <a:path w="13807043" h="8060702">
                <a:moveTo>
                  <a:pt x="0" y="0"/>
                </a:moveTo>
                <a:lnTo>
                  <a:pt x="13807043" y="0"/>
                </a:lnTo>
                <a:lnTo>
                  <a:pt x="13807043" y="8060702"/>
                </a:lnTo>
                <a:lnTo>
                  <a:pt x="0" y="8060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75202">
            <a:off x="-5853260" y="658758"/>
            <a:ext cx="10110493" cy="85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1"/>
              </a:lnSpc>
            </a:pPr>
            <a:r>
              <a:rPr lang="en-US" sz="63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137" y="8839849"/>
            <a:ext cx="818210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5424" y="1734529"/>
            <a:ext cx="14402439" cy="7523771"/>
          </a:xfrm>
          <a:custGeom>
            <a:avLst/>
            <a:gdLst/>
            <a:ahLst/>
            <a:cxnLst/>
            <a:rect l="l" t="t" r="r" b="b"/>
            <a:pathLst>
              <a:path w="14402439" h="7523771">
                <a:moveTo>
                  <a:pt x="0" y="0"/>
                </a:moveTo>
                <a:lnTo>
                  <a:pt x="14402439" y="0"/>
                </a:lnTo>
                <a:lnTo>
                  <a:pt x="14402439" y="7523771"/>
                </a:lnTo>
                <a:lnTo>
                  <a:pt x="0" y="752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0" b="-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75202">
            <a:off x="-5843735" y="658758"/>
            <a:ext cx="10110493" cy="85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1"/>
              </a:lnSpc>
            </a:pPr>
            <a:r>
              <a:rPr lang="en-US" sz="63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390" y="8839849"/>
            <a:ext cx="841706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467850" y="1670389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75202">
            <a:off x="-5861955" y="649242"/>
            <a:ext cx="10110493" cy="79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49"/>
              </a:lnSpc>
            </a:pPr>
            <a:r>
              <a:rPr lang="en-US" sz="59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298" y="8839849"/>
            <a:ext cx="1176102" cy="1029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 dirty="0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623395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75202">
            <a:off x="-5861955" y="649242"/>
            <a:ext cx="10110493" cy="79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49"/>
              </a:lnSpc>
            </a:pPr>
            <a:r>
              <a:rPr lang="en-US" sz="59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170" y="8839849"/>
            <a:ext cx="1188229" cy="104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 dirty="0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9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2021" y="2182193"/>
            <a:ext cx="9874883" cy="413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 What challenges did you face during data collection and how did you overcome 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them? 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  <a:endParaRPr lang="en-US" sz="192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 Why did you choose your specific model architecture? 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  <a:endParaRPr lang="en-US" sz="192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How does the performance of your chosen model compare to the alternative 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approaches, and what factors contributed to the differences? 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  <a:endParaRPr lang="en-US" sz="192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 What did you learn from storing the data in a database, and how did it impact you 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workflow? 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  <a:endParaRPr lang="en-US" sz="192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 If you were to extend this project, what additional features or improvements would </a:t>
            </a:r>
          </a:p>
          <a:p>
            <a:pPr algn="l">
              <a:lnSpc>
                <a:spcPts val="2363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you consider?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8242069"/>
            <a:ext cx="9144000" cy="2044931"/>
          </a:xfrm>
          <a:custGeom>
            <a:avLst/>
            <a:gdLst/>
            <a:ahLst/>
            <a:cxnLst/>
            <a:rect l="l" t="t" r="r" b="b"/>
            <a:pathLst>
              <a:path w="9144000" h="2044931">
                <a:moveTo>
                  <a:pt x="0" y="0"/>
                </a:moveTo>
                <a:lnTo>
                  <a:pt x="9144000" y="0"/>
                </a:lnTo>
                <a:lnTo>
                  <a:pt x="9144000" y="2044931"/>
                </a:lnTo>
                <a:lnTo>
                  <a:pt x="0" y="2044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8235835"/>
            <a:ext cx="9144000" cy="2044931"/>
          </a:xfrm>
          <a:custGeom>
            <a:avLst/>
            <a:gdLst/>
            <a:ahLst/>
            <a:cxnLst/>
            <a:rect l="l" t="t" r="r" b="b"/>
            <a:pathLst>
              <a:path w="9144000" h="2044931">
                <a:moveTo>
                  <a:pt x="0" y="0"/>
                </a:moveTo>
                <a:lnTo>
                  <a:pt x="9144000" y="0"/>
                </a:lnTo>
                <a:lnTo>
                  <a:pt x="9144000" y="2044930"/>
                </a:lnTo>
                <a:lnTo>
                  <a:pt x="0" y="204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876087" y="6317823"/>
            <a:ext cx="6823825" cy="2766751"/>
          </a:xfrm>
          <a:custGeom>
            <a:avLst/>
            <a:gdLst/>
            <a:ahLst/>
            <a:cxnLst/>
            <a:rect l="l" t="t" r="r" b="b"/>
            <a:pathLst>
              <a:path w="6823825" h="2766751">
                <a:moveTo>
                  <a:pt x="0" y="0"/>
                </a:moveTo>
                <a:lnTo>
                  <a:pt x="6823826" y="0"/>
                </a:lnTo>
                <a:lnTo>
                  <a:pt x="6823826" y="2766751"/>
                </a:lnTo>
                <a:lnTo>
                  <a:pt x="0" y="2766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-5479908" y="5143500"/>
            <a:ext cx="7315200" cy="3883706"/>
          </a:xfrm>
          <a:custGeom>
            <a:avLst/>
            <a:gdLst/>
            <a:ahLst/>
            <a:cxnLst/>
            <a:rect l="l" t="t" r="r" b="b"/>
            <a:pathLst>
              <a:path w="7315200" h="3883706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6079" y="8839849"/>
            <a:ext cx="1325941" cy="104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 dirty="0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</a:t>
            </a:r>
          </a:p>
        </p:txBody>
      </p:sp>
      <p:sp>
        <p:nvSpPr>
          <p:cNvPr id="8" name="TextBox 8"/>
          <p:cNvSpPr txBox="1"/>
          <p:nvPr/>
        </p:nvSpPr>
        <p:spPr>
          <a:xfrm rot="75202">
            <a:off x="-484160" y="683381"/>
            <a:ext cx="10110493" cy="79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49"/>
              </a:lnSpc>
            </a:pPr>
            <a:r>
              <a:rPr lang="en-US" sz="59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Presentation Questions: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9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42069"/>
            <a:ext cx="9144000" cy="2044931"/>
          </a:xfrm>
          <a:custGeom>
            <a:avLst/>
            <a:gdLst/>
            <a:ahLst/>
            <a:cxnLst/>
            <a:rect l="l" t="t" r="r" b="b"/>
            <a:pathLst>
              <a:path w="9144000" h="2044931">
                <a:moveTo>
                  <a:pt x="0" y="0"/>
                </a:moveTo>
                <a:lnTo>
                  <a:pt x="9144000" y="0"/>
                </a:lnTo>
                <a:lnTo>
                  <a:pt x="9144000" y="2044931"/>
                </a:lnTo>
                <a:lnTo>
                  <a:pt x="0" y="2044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8235835"/>
            <a:ext cx="9144000" cy="2044931"/>
          </a:xfrm>
          <a:custGeom>
            <a:avLst/>
            <a:gdLst/>
            <a:ahLst/>
            <a:cxnLst/>
            <a:rect l="l" t="t" r="r" b="b"/>
            <a:pathLst>
              <a:path w="9144000" h="2044931">
                <a:moveTo>
                  <a:pt x="0" y="0"/>
                </a:moveTo>
                <a:lnTo>
                  <a:pt x="9144000" y="0"/>
                </a:lnTo>
                <a:lnTo>
                  <a:pt x="9144000" y="2044930"/>
                </a:lnTo>
                <a:lnTo>
                  <a:pt x="0" y="204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76087" y="6491549"/>
            <a:ext cx="6823825" cy="2766751"/>
          </a:xfrm>
          <a:custGeom>
            <a:avLst/>
            <a:gdLst/>
            <a:ahLst/>
            <a:cxnLst/>
            <a:rect l="l" t="t" r="r" b="b"/>
            <a:pathLst>
              <a:path w="6823825" h="2766751">
                <a:moveTo>
                  <a:pt x="0" y="0"/>
                </a:moveTo>
                <a:lnTo>
                  <a:pt x="6823826" y="0"/>
                </a:lnTo>
                <a:lnTo>
                  <a:pt x="6823826" y="2766751"/>
                </a:lnTo>
                <a:lnTo>
                  <a:pt x="0" y="2766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-5353516" y="5070443"/>
            <a:ext cx="7315200" cy="3883706"/>
          </a:xfrm>
          <a:custGeom>
            <a:avLst/>
            <a:gdLst/>
            <a:ahLst/>
            <a:cxnLst/>
            <a:rect l="l" t="t" r="r" b="b"/>
            <a:pathLst>
              <a:path w="7315200" h="3883706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059054" y="1028700"/>
            <a:ext cx="11332773" cy="7623866"/>
          </a:xfrm>
          <a:custGeom>
            <a:avLst/>
            <a:gdLst/>
            <a:ahLst/>
            <a:cxnLst/>
            <a:rect l="l" t="t" r="r" b="b"/>
            <a:pathLst>
              <a:path w="11332773" h="7623866">
                <a:moveTo>
                  <a:pt x="0" y="0"/>
                </a:moveTo>
                <a:lnTo>
                  <a:pt x="11332773" y="0"/>
                </a:lnTo>
                <a:lnTo>
                  <a:pt x="11332773" y="7623866"/>
                </a:lnTo>
                <a:lnTo>
                  <a:pt x="0" y="7623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2095" y="8839849"/>
            <a:ext cx="802294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09883" y="1574038"/>
            <a:ext cx="4313053" cy="556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endParaRPr dirty="0"/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 Dataset Collection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 preprocessing</a:t>
            </a:r>
          </a:p>
          <a:p>
            <a:pPr algn="ctr">
              <a:lnSpc>
                <a:spcPts val="4900"/>
              </a:lnSpc>
            </a:pPr>
            <a:endParaRPr lang="en-US" sz="3500" dirty="0">
              <a:solidFill>
                <a:srgbClr val="FFFFFF"/>
              </a:solidFill>
              <a:latin typeface="Kooperativ"/>
              <a:ea typeface="Kooperativ"/>
              <a:cs typeface="Kooperativ"/>
              <a:sym typeface="Kooperativ"/>
            </a:endParaRP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Model training</a:t>
            </a:r>
            <a:endParaRPr lang="ar-SA" sz="3500" dirty="0">
              <a:solidFill>
                <a:srgbClr val="FFFFFF"/>
              </a:solidFill>
              <a:latin typeface="Kooperativ"/>
              <a:ea typeface="Kooperativ"/>
              <a:cs typeface="Kooperativ"/>
              <a:sym typeface="Kooperativ"/>
            </a:endParaRPr>
          </a:p>
          <a:p>
            <a:pPr algn="ctr">
              <a:lnSpc>
                <a:spcPts val="4900"/>
              </a:lnSpc>
            </a:pPr>
            <a:endParaRPr lang="en-US" sz="3500" dirty="0">
              <a:solidFill>
                <a:srgbClr val="FFFFFF"/>
              </a:solidFill>
              <a:latin typeface="Kooperativ"/>
              <a:ea typeface="Kooperativ"/>
              <a:cs typeface="Kooperativ"/>
              <a:sym typeface="Kooperativ"/>
            </a:endParaRP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report </a:t>
            </a:r>
          </a:p>
          <a:p>
            <a:pPr algn="ctr">
              <a:lnSpc>
                <a:spcPts val="4900"/>
              </a:lnSpc>
            </a:pPr>
            <a:endParaRPr lang="en-US" sz="3500" dirty="0">
              <a:solidFill>
                <a:srgbClr val="FFFFFF"/>
              </a:solidFill>
              <a:latin typeface="Kooperativ"/>
              <a:ea typeface="Kooperativ"/>
              <a:cs typeface="Kooperativ"/>
              <a:sym typeface="Kooperativ"/>
            </a:endParaRP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presentation</a:t>
            </a:r>
          </a:p>
        </p:txBody>
      </p:sp>
      <p:sp>
        <p:nvSpPr>
          <p:cNvPr id="9" name="TextBox 9"/>
          <p:cNvSpPr txBox="1"/>
          <p:nvPr/>
        </p:nvSpPr>
        <p:spPr>
          <a:xfrm rot="75202">
            <a:off x="-1997107" y="683381"/>
            <a:ext cx="10110493" cy="79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49"/>
              </a:lnSpc>
            </a:pPr>
            <a:r>
              <a:rPr lang="en-US" sz="59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entire workflow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7635" y="2267000"/>
            <a:ext cx="4003752" cy="503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200" dirty="0" err="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Reshoof</a:t>
            </a:r>
            <a:r>
              <a:rPr lang="en-US" sz="3200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Alzweaid</a:t>
            </a:r>
            <a:endParaRPr lang="en-US" sz="3200" dirty="0">
              <a:solidFill>
                <a:srgbClr val="FFFFFF"/>
              </a:solidFill>
              <a:latin typeface="Kooperativ"/>
              <a:ea typeface="Kooperativ"/>
              <a:cs typeface="Kooperativ"/>
              <a:sym typeface="Kooperativ"/>
            </a:endParaRPr>
          </a:p>
          <a:p>
            <a:pPr algn="ctr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Kooperativ"/>
              <a:ea typeface="Kooperativ"/>
              <a:cs typeface="Kooperativ"/>
              <a:sym typeface="Kooperativ"/>
            </a:endParaRPr>
          </a:p>
          <a:p>
            <a:pPr algn="ctr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Kooperativ"/>
              <a:ea typeface="Kooperativ"/>
              <a:cs typeface="Kooperativ"/>
              <a:sym typeface="Kooperativ"/>
            </a:endParaRPr>
          </a:p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Abdullah </a:t>
            </a:r>
            <a:r>
              <a:rPr lang="en-US" sz="3600" dirty="0" err="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AlOwais</a:t>
            </a:r>
            <a:endParaRPr lang="en-US" sz="3600" dirty="0">
              <a:solidFill>
                <a:srgbClr val="FFFFFF"/>
              </a:solidFill>
              <a:latin typeface="Kooperativ"/>
              <a:ea typeface="Kooperativ"/>
              <a:cs typeface="Kooperativ"/>
              <a:sym typeface="Kooperativ"/>
            </a:endParaRPr>
          </a:p>
          <a:p>
            <a:pPr algn="ctr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Kooperativ"/>
              <a:ea typeface="Kooperativ"/>
              <a:cs typeface="Kooperativ"/>
              <a:sym typeface="Kooperativ"/>
            </a:endParaRPr>
          </a:p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Rahaf Hasan</a:t>
            </a:r>
          </a:p>
          <a:p>
            <a:pPr algn="ctr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Kooperativ"/>
              <a:ea typeface="Kooperativ"/>
              <a:cs typeface="Kooperativ"/>
              <a:sym typeface="Kooperativ"/>
            </a:endParaRPr>
          </a:p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Afrah Jaber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9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983611" y="800100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20537032" y="0"/>
                </a:moveTo>
                <a:lnTo>
                  <a:pt x="0" y="0"/>
                </a:lnTo>
                <a:lnTo>
                  <a:pt x="0" y="9687136"/>
                </a:lnTo>
                <a:lnTo>
                  <a:pt x="20537032" y="9687136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75374" y="8505227"/>
            <a:ext cx="22838748" cy="2339011"/>
            <a:chOff x="0" y="0"/>
            <a:chExt cx="6015144" cy="616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5144" cy="616036"/>
            </a:xfrm>
            <a:custGeom>
              <a:avLst/>
              <a:gdLst/>
              <a:ahLst/>
              <a:cxnLst/>
              <a:rect l="l" t="t" r="r" b="b"/>
              <a:pathLst>
                <a:path w="6015144" h="616036">
                  <a:moveTo>
                    <a:pt x="0" y="0"/>
                  </a:moveTo>
                  <a:lnTo>
                    <a:pt x="6015144" y="0"/>
                  </a:lnTo>
                  <a:lnTo>
                    <a:pt x="6015144" y="616036"/>
                  </a:lnTo>
                  <a:lnTo>
                    <a:pt x="0" y="616036"/>
                  </a:lnTo>
                  <a:close/>
                </a:path>
              </a:pathLst>
            </a:custGeom>
            <a:solidFill>
              <a:srgbClr val="06402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015144" cy="625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40366" y="1247701"/>
            <a:ext cx="11524360" cy="640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3"/>
              </a:lnSpc>
            </a:pPr>
            <a:r>
              <a:rPr lang="en-US" sz="2520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10505421" y="6320844"/>
            <a:ext cx="9363356" cy="3524027"/>
          </a:xfrm>
          <a:custGeom>
            <a:avLst/>
            <a:gdLst/>
            <a:ahLst/>
            <a:cxnLst/>
            <a:rect l="l" t="t" r="r" b="b"/>
            <a:pathLst>
              <a:path w="9363356" h="3524027">
                <a:moveTo>
                  <a:pt x="0" y="0"/>
                </a:moveTo>
                <a:lnTo>
                  <a:pt x="9363356" y="0"/>
                </a:lnTo>
                <a:lnTo>
                  <a:pt x="9363356" y="3524027"/>
                </a:lnTo>
                <a:lnTo>
                  <a:pt x="0" y="3524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270199" y="7647929"/>
            <a:ext cx="494527" cy="1133593"/>
          </a:xfrm>
          <a:custGeom>
            <a:avLst/>
            <a:gdLst/>
            <a:ahLst/>
            <a:cxnLst/>
            <a:rect l="l" t="t" r="r" b="b"/>
            <a:pathLst>
              <a:path w="494527" h="1133593">
                <a:moveTo>
                  <a:pt x="0" y="0"/>
                </a:moveTo>
                <a:lnTo>
                  <a:pt x="494527" y="0"/>
                </a:lnTo>
                <a:lnTo>
                  <a:pt x="494527" y="1133592"/>
                </a:lnTo>
                <a:lnTo>
                  <a:pt x="0" y="1133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4376910" y="6592659"/>
            <a:ext cx="12021857" cy="3825136"/>
            <a:chOff x="0" y="0"/>
            <a:chExt cx="16029143" cy="5100182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16029143" cy="5100182"/>
            </a:xfrm>
            <a:custGeom>
              <a:avLst/>
              <a:gdLst/>
              <a:ahLst/>
              <a:cxnLst/>
              <a:rect l="l" t="t" r="r" b="b"/>
              <a:pathLst>
                <a:path w="16029143" h="5100182">
                  <a:moveTo>
                    <a:pt x="16029143" y="0"/>
                  </a:moveTo>
                  <a:lnTo>
                    <a:pt x="0" y="0"/>
                  </a:lnTo>
                  <a:lnTo>
                    <a:pt x="0" y="5100182"/>
                  </a:lnTo>
                  <a:lnTo>
                    <a:pt x="16029143" y="5100182"/>
                  </a:lnTo>
                  <a:lnTo>
                    <a:pt x="16029143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196469" y="2368929"/>
              <a:ext cx="613250" cy="1405737"/>
            </a:xfrm>
            <a:custGeom>
              <a:avLst/>
              <a:gdLst/>
              <a:ahLst/>
              <a:cxnLst/>
              <a:rect l="l" t="t" r="r" b="b"/>
              <a:pathLst>
                <a:path w="613250" h="1405737">
                  <a:moveTo>
                    <a:pt x="0" y="0"/>
                  </a:moveTo>
                  <a:lnTo>
                    <a:pt x="613250" y="0"/>
                  </a:lnTo>
                  <a:lnTo>
                    <a:pt x="613250" y="1405738"/>
                  </a:lnTo>
                  <a:lnTo>
                    <a:pt x="0" y="140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392141" y="3646868"/>
            <a:ext cx="1895859" cy="6770927"/>
          </a:xfrm>
          <a:custGeom>
            <a:avLst/>
            <a:gdLst/>
            <a:ahLst/>
            <a:cxnLst/>
            <a:rect l="l" t="t" r="r" b="b"/>
            <a:pathLst>
              <a:path w="1895859" h="6770927">
                <a:moveTo>
                  <a:pt x="0" y="0"/>
                </a:moveTo>
                <a:lnTo>
                  <a:pt x="1895859" y="0"/>
                </a:lnTo>
                <a:lnTo>
                  <a:pt x="1895859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805061" y="6901987"/>
            <a:ext cx="2379378" cy="2099801"/>
          </a:xfrm>
          <a:custGeom>
            <a:avLst/>
            <a:gdLst/>
            <a:ahLst/>
            <a:cxnLst/>
            <a:rect l="l" t="t" r="r" b="b"/>
            <a:pathLst>
              <a:path w="2379378" h="2099801">
                <a:moveTo>
                  <a:pt x="0" y="0"/>
                </a:moveTo>
                <a:lnTo>
                  <a:pt x="2379378" y="0"/>
                </a:lnTo>
                <a:lnTo>
                  <a:pt x="2379378" y="2099801"/>
                </a:lnTo>
                <a:lnTo>
                  <a:pt x="0" y="2099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3786624"/>
            <a:ext cx="1884661" cy="188466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155691" y="1486857"/>
            <a:ext cx="3251210" cy="1117234"/>
          </a:xfrm>
          <a:custGeom>
            <a:avLst/>
            <a:gdLst/>
            <a:ahLst/>
            <a:cxnLst/>
            <a:rect l="l" t="t" r="r" b="b"/>
            <a:pathLst>
              <a:path w="3251210" h="1117234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1280179" y="928240"/>
            <a:ext cx="3251210" cy="1117234"/>
          </a:xfrm>
          <a:custGeom>
            <a:avLst/>
            <a:gdLst/>
            <a:ahLst/>
            <a:cxnLst/>
            <a:rect l="l" t="t" r="r" b="b"/>
            <a:pathLst>
              <a:path w="3251210" h="1117234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36070" y="4552940"/>
            <a:ext cx="2554583" cy="877848"/>
          </a:xfrm>
          <a:custGeom>
            <a:avLst/>
            <a:gdLst/>
            <a:ahLst/>
            <a:cxnLst/>
            <a:rect l="l" t="t" r="r" b="b"/>
            <a:pathLst>
              <a:path w="2554583" h="877848">
                <a:moveTo>
                  <a:pt x="0" y="0"/>
                </a:moveTo>
                <a:lnTo>
                  <a:pt x="2554583" y="0"/>
                </a:lnTo>
                <a:lnTo>
                  <a:pt x="2554583" y="877847"/>
                </a:lnTo>
                <a:lnTo>
                  <a:pt x="0" y="8778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3E3B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16784">
            <a:off x="-1894625" y="3576766"/>
            <a:ext cx="12088686" cy="6713967"/>
            <a:chOff x="0" y="0"/>
            <a:chExt cx="3183851" cy="17682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851" cy="1768288"/>
            </a:xfrm>
            <a:custGeom>
              <a:avLst/>
              <a:gdLst/>
              <a:ahLst/>
              <a:cxnLst/>
              <a:rect l="l" t="t" r="r" b="b"/>
              <a:pathLst>
                <a:path w="3183851" h="1768288">
                  <a:moveTo>
                    <a:pt x="0" y="0"/>
                  </a:moveTo>
                  <a:lnTo>
                    <a:pt x="3183851" y="0"/>
                  </a:lnTo>
                  <a:lnTo>
                    <a:pt x="3183851" y="1768288"/>
                  </a:lnTo>
                  <a:lnTo>
                    <a:pt x="0" y="1768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183851" cy="1777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88734" y="5795520"/>
            <a:ext cx="8556317" cy="434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endParaRPr/>
          </a:p>
          <a:p>
            <a:pPr marL="534372" lvl="1" indent="-267186" algn="l">
              <a:lnSpc>
                <a:spcPts val="3465"/>
              </a:lnSpc>
              <a:buFont typeface="Arial"/>
              <a:buChar char="•"/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Objective: To develop a system that predicts traffic congestion and notifies drivers when more than 10 cars are on the road</a:t>
            </a:r>
          </a:p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marL="534372" lvl="1" indent="-267186" algn="l">
              <a:lnSpc>
                <a:spcPts val="3465"/>
              </a:lnSpc>
              <a:buFont typeface="Arial"/>
              <a:buChar char="•"/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Importance: Helps in reducing travel time, improving safety, and enhancing overall traffic management.</a:t>
            </a:r>
          </a:p>
          <a:p>
            <a:pPr algn="l">
              <a:lnSpc>
                <a:spcPts val="3465"/>
              </a:lnSpc>
            </a:pPr>
            <a:endParaRPr lang="en-US" sz="2475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465"/>
              </a:lnSpc>
            </a:pPr>
            <a:endParaRPr lang="en-US" sz="2475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475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386822" y="1009102"/>
            <a:ext cx="1884661" cy="188466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812422" y="1743009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7"/>
                </a:lnTo>
                <a:lnTo>
                  <a:pt x="0" y="999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1904670" y="1082495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8"/>
                </a:lnTo>
                <a:lnTo>
                  <a:pt x="0" y="1428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2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95487" y="4851577"/>
            <a:ext cx="8951991" cy="100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00000"/>
                </a:solidFill>
                <a:latin typeface="Kooperativ"/>
                <a:ea typeface="Kooperativ"/>
                <a:cs typeface="Kooperativ"/>
                <a:sym typeface="Kooperativ"/>
              </a:rPr>
              <a:t>problem statment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5428" y="8799178"/>
            <a:ext cx="432635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4043" y="3626604"/>
            <a:ext cx="10372125" cy="4307232"/>
          </a:xfrm>
          <a:custGeom>
            <a:avLst/>
            <a:gdLst/>
            <a:ahLst/>
            <a:cxnLst/>
            <a:rect l="l" t="t" r="r" b="b"/>
            <a:pathLst>
              <a:path w="10372125" h="4307232">
                <a:moveTo>
                  <a:pt x="0" y="0"/>
                </a:moveTo>
                <a:lnTo>
                  <a:pt x="10372125" y="0"/>
                </a:lnTo>
                <a:lnTo>
                  <a:pt x="10372125" y="4307233"/>
                </a:lnTo>
                <a:lnTo>
                  <a:pt x="0" y="4307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75202">
            <a:off x="-6292087" y="1302986"/>
            <a:ext cx="14639580" cy="85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1"/>
              </a:lnSpc>
            </a:pPr>
            <a:r>
              <a:rPr lang="en-US" sz="63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data collection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2337" y="8799178"/>
            <a:ext cx="458818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 rot="75202">
            <a:off x="-10155296" y="658758"/>
            <a:ext cx="14639580" cy="85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1"/>
              </a:lnSpc>
            </a:pPr>
            <a:r>
              <a:rPr lang="en-US" sz="63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EDA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0210" y="8799178"/>
            <a:ext cx="483071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C6BBB-712A-BD07-D7BF-964DCB63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31" y="2781300"/>
            <a:ext cx="8769724" cy="1815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E507F-11A4-180B-7D6A-5EB59EA8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6832252"/>
            <a:ext cx="11886376" cy="6734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71740" y="2028987"/>
            <a:ext cx="12863588" cy="7796390"/>
          </a:xfrm>
          <a:custGeom>
            <a:avLst/>
            <a:gdLst/>
            <a:ahLst/>
            <a:cxnLst/>
            <a:rect l="l" t="t" r="r" b="b"/>
            <a:pathLst>
              <a:path w="12863588" h="7796390">
                <a:moveTo>
                  <a:pt x="0" y="0"/>
                </a:moveTo>
                <a:lnTo>
                  <a:pt x="12863588" y="0"/>
                </a:lnTo>
                <a:lnTo>
                  <a:pt x="12863588" y="7796389"/>
                </a:lnTo>
                <a:lnTo>
                  <a:pt x="0" y="7796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75202">
            <a:off x="-10155296" y="658758"/>
            <a:ext cx="14639580" cy="85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1"/>
              </a:lnSpc>
            </a:pPr>
            <a:r>
              <a:rPr lang="en-US" sz="63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EDA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8168" y="8799178"/>
            <a:ext cx="467155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7493">
            <a:off x="626745" y="2000817"/>
            <a:ext cx="9972924" cy="3912669"/>
            <a:chOff x="0" y="0"/>
            <a:chExt cx="2626614" cy="10304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6614" cy="1030497"/>
            </a:xfrm>
            <a:custGeom>
              <a:avLst/>
              <a:gdLst/>
              <a:ahLst/>
              <a:cxnLst/>
              <a:rect l="l" t="t" r="r" b="b"/>
              <a:pathLst>
                <a:path w="2626614" h="1030497">
                  <a:moveTo>
                    <a:pt x="0" y="0"/>
                  </a:moveTo>
                  <a:lnTo>
                    <a:pt x="2626614" y="0"/>
                  </a:lnTo>
                  <a:lnTo>
                    <a:pt x="2626614" y="1030497"/>
                  </a:lnTo>
                  <a:lnTo>
                    <a:pt x="0" y="10304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626614" cy="1040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12525" y="2152422"/>
            <a:ext cx="632351" cy="480587"/>
          </a:xfrm>
          <a:custGeom>
            <a:avLst/>
            <a:gdLst/>
            <a:ahLst/>
            <a:cxnLst/>
            <a:rect l="l" t="t" r="r" b="b"/>
            <a:pathLst>
              <a:path w="632351" h="480587">
                <a:moveTo>
                  <a:pt x="0" y="0"/>
                </a:moveTo>
                <a:lnTo>
                  <a:pt x="632350" y="0"/>
                </a:lnTo>
                <a:lnTo>
                  <a:pt x="632350" y="480586"/>
                </a:lnTo>
                <a:lnTo>
                  <a:pt x="0" y="48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110015" y="2392715"/>
            <a:ext cx="6257826" cy="3647034"/>
          </a:xfrm>
          <a:custGeom>
            <a:avLst/>
            <a:gdLst/>
            <a:ahLst/>
            <a:cxnLst/>
            <a:rect l="l" t="t" r="r" b="b"/>
            <a:pathLst>
              <a:path w="6257826" h="3647034">
                <a:moveTo>
                  <a:pt x="0" y="0"/>
                </a:moveTo>
                <a:lnTo>
                  <a:pt x="6257826" y="0"/>
                </a:lnTo>
                <a:lnTo>
                  <a:pt x="6257826" y="3647034"/>
                </a:lnTo>
                <a:lnTo>
                  <a:pt x="0" y="364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44875" y="2980509"/>
            <a:ext cx="7976861" cy="243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</a:pPr>
            <a:endParaRPr/>
          </a:p>
          <a:p>
            <a:pPr algn="l">
              <a:lnSpc>
                <a:spcPts val="3230"/>
              </a:lnSpc>
            </a:pPr>
            <a:r>
              <a:rPr lang="en-US" sz="2307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Model description:</a:t>
            </a:r>
          </a:p>
          <a:p>
            <a:pPr algn="l">
              <a:lnSpc>
                <a:spcPts val="3230"/>
              </a:lnSpc>
            </a:pPr>
            <a:r>
              <a:rPr lang="en-US" sz="2307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YOLO is suitable for this task due to its real-time object detection capability. It excels in both accuracy and speed when identifying bounding boxes around objects.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4875" y="2137272"/>
            <a:ext cx="13471683" cy="90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 1: Collect data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Download data from  Roboflow</a:t>
            </a:r>
          </a:p>
        </p:txBody>
      </p:sp>
      <p:sp>
        <p:nvSpPr>
          <p:cNvPr id="9" name="Freeform 9"/>
          <p:cNvSpPr/>
          <p:nvPr/>
        </p:nvSpPr>
        <p:spPr>
          <a:xfrm>
            <a:off x="11110015" y="8675507"/>
            <a:ext cx="7177985" cy="1605258"/>
          </a:xfrm>
          <a:custGeom>
            <a:avLst/>
            <a:gdLst/>
            <a:ahLst/>
            <a:cxnLst/>
            <a:rect l="l" t="t" r="r" b="b"/>
            <a:pathLst>
              <a:path w="7177985" h="1605258">
                <a:moveTo>
                  <a:pt x="0" y="0"/>
                </a:moveTo>
                <a:lnTo>
                  <a:pt x="7177985" y="0"/>
                </a:lnTo>
                <a:lnTo>
                  <a:pt x="7177985" y="1605258"/>
                </a:lnTo>
                <a:lnTo>
                  <a:pt x="0" y="1605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932030" y="8675507"/>
            <a:ext cx="7177985" cy="1605258"/>
          </a:xfrm>
          <a:custGeom>
            <a:avLst/>
            <a:gdLst/>
            <a:ahLst/>
            <a:cxnLst/>
            <a:rect l="l" t="t" r="r" b="b"/>
            <a:pathLst>
              <a:path w="7177985" h="1605258">
                <a:moveTo>
                  <a:pt x="0" y="0"/>
                </a:moveTo>
                <a:lnTo>
                  <a:pt x="7177985" y="0"/>
                </a:lnTo>
                <a:lnTo>
                  <a:pt x="7177985" y="1605258"/>
                </a:lnTo>
                <a:lnTo>
                  <a:pt x="0" y="1605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1354644" y="8702996"/>
            <a:ext cx="7177985" cy="1605258"/>
          </a:xfrm>
          <a:custGeom>
            <a:avLst/>
            <a:gdLst/>
            <a:ahLst/>
            <a:cxnLst/>
            <a:rect l="l" t="t" r="r" b="b"/>
            <a:pathLst>
              <a:path w="7177985" h="1605258">
                <a:moveTo>
                  <a:pt x="0" y="0"/>
                </a:moveTo>
                <a:lnTo>
                  <a:pt x="7177985" y="0"/>
                </a:lnTo>
                <a:lnTo>
                  <a:pt x="7177985" y="1605258"/>
                </a:lnTo>
                <a:lnTo>
                  <a:pt x="0" y="1605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-2713775" y="7512208"/>
            <a:ext cx="7484950" cy="2381575"/>
          </a:xfrm>
          <a:custGeom>
            <a:avLst/>
            <a:gdLst/>
            <a:ahLst/>
            <a:cxnLst/>
            <a:rect l="l" t="t" r="r" b="b"/>
            <a:pathLst>
              <a:path w="7484950" h="2381575">
                <a:moveTo>
                  <a:pt x="7484950" y="0"/>
                </a:moveTo>
                <a:lnTo>
                  <a:pt x="0" y="0"/>
                </a:lnTo>
                <a:lnTo>
                  <a:pt x="0" y="2381575"/>
                </a:lnTo>
                <a:lnTo>
                  <a:pt x="7484950" y="2381575"/>
                </a:lnTo>
                <a:lnTo>
                  <a:pt x="748495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637894" y="6646752"/>
            <a:ext cx="7461566" cy="2611548"/>
          </a:xfrm>
          <a:custGeom>
            <a:avLst/>
            <a:gdLst/>
            <a:ahLst/>
            <a:cxnLst/>
            <a:rect l="l" t="t" r="r" b="b"/>
            <a:pathLst>
              <a:path w="7461566" h="2611548">
                <a:moveTo>
                  <a:pt x="0" y="0"/>
                </a:moveTo>
                <a:lnTo>
                  <a:pt x="7461565" y="0"/>
                </a:lnTo>
                <a:lnTo>
                  <a:pt x="7461565" y="2611548"/>
                </a:lnTo>
                <a:lnTo>
                  <a:pt x="0" y="26115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 rot="75202">
            <a:off x="-7320787" y="1302986"/>
            <a:ext cx="14639580" cy="85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1"/>
              </a:lnSpc>
            </a:pPr>
            <a:r>
              <a:rPr lang="en-US" sz="63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 Methodology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9978" y="8799178"/>
            <a:ext cx="503535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9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928" y="9140327"/>
            <a:ext cx="8290993" cy="730137"/>
            <a:chOff x="0" y="0"/>
            <a:chExt cx="2183636" cy="192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636" cy="192300"/>
            </a:xfrm>
            <a:custGeom>
              <a:avLst/>
              <a:gdLst/>
              <a:ahLst/>
              <a:cxnLst/>
              <a:rect l="l" t="t" r="r" b="b"/>
              <a:pathLst>
                <a:path w="2183636" h="192300">
                  <a:moveTo>
                    <a:pt x="1091818" y="0"/>
                  </a:moveTo>
                  <a:cubicBezTo>
                    <a:pt x="488824" y="0"/>
                    <a:pt x="0" y="43048"/>
                    <a:pt x="0" y="96150"/>
                  </a:cubicBezTo>
                  <a:cubicBezTo>
                    <a:pt x="0" y="149252"/>
                    <a:pt x="488824" y="192300"/>
                    <a:pt x="1091818" y="192300"/>
                  </a:cubicBezTo>
                  <a:cubicBezTo>
                    <a:pt x="1694812" y="192300"/>
                    <a:pt x="2183636" y="149252"/>
                    <a:pt x="2183636" y="96150"/>
                  </a:cubicBezTo>
                  <a:cubicBezTo>
                    <a:pt x="2183636" y="43048"/>
                    <a:pt x="1694812" y="0"/>
                    <a:pt x="1091818" y="0"/>
                  </a:cubicBezTo>
                  <a:close/>
                </a:path>
              </a:pathLst>
            </a:custGeom>
            <a:solidFill>
              <a:srgbClr val="05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4716" y="8503"/>
              <a:ext cx="1774204" cy="165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72145" y="9657558"/>
            <a:ext cx="8290993" cy="730137"/>
            <a:chOff x="0" y="0"/>
            <a:chExt cx="2183636" cy="192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3636" cy="192300"/>
            </a:xfrm>
            <a:custGeom>
              <a:avLst/>
              <a:gdLst/>
              <a:ahLst/>
              <a:cxnLst/>
              <a:rect l="l" t="t" r="r" b="b"/>
              <a:pathLst>
                <a:path w="2183636" h="192300">
                  <a:moveTo>
                    <a:pt x="1091818" y="0"/>
                  </a:moveTo>
                  <a:cubicBezTo>
                    <a:pt x="488824" y="0"/>
                    <a:pt x="0" y="43048"/>
                    <a:pt x="0" y="96150"/>
                  </a:cubicBezTo>
                  <a:cubicBezTo>
                    <a:pt x="0" y="149252"/>
                    <a:pt x="488824" y="192300"/>
                    <a:pt x="1091818" y="192300"/>
                  </a:cubicBezTo>
                  <a:cubicBezTo>
                    <a:pt x="1694812" y="192300"/>
                    <a:pt x="2183636" y="149252"/>
                    <a:pt x="2183636" y="96150"/>
                  </a:cubicBezTo>
                  <a:cubicBezTo>
                    <a:pt x="2183636" y="43048"/>
                    <a:pt x="1694812" y="0"/>
                    <a:pt x="1091818" y="0"/>
                  </a:cubicBezTo>
                  <a:close/>
                </a:path>
              </a:pathLst>
            </a:custGeom>
            <a:solidFill>
              <a:srgbClr val="05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04716" y="8503"/>
              <a:ext cx="1774204" cy="165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473488" y="7756952"/>
            <a:ext cx="6823825" cy="2766751"/>
          </a:xfrm>
          <a:custGeom>
            <a:avLst/>
            <a:gdLst/>
            <a:ahLst/>
            <a:cxnLst/>
            <a:rect l="l" t="t" r="r" b="b"/>
            <a:pathLst>
              <a:path w="6823825" h="2766751">
                <a:moveTo>
                  <a:pt x="0" y="0"/>
                </a:moveTo>
                <a:lnTo>
                  <a:pt x="6823825" y="0"/>
                </a:lnTo>
                <a:lnTo>
                  <a:pt x="6823825" y="2766751"/>
                </a:lnTo>
                <a:lnTo>
                  <a:pt x="0" y="2766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937471" y="4611864"/>
            <a:ext cx="1895859" cy="6770927"/>
          </a:xfrm>
          <a:custGeom>
            <a:avLst/>
            <a:gdLst/>
            <a:ahLst/>
            <a:cxnLst/>
            <a:rect l="l" t="t" r="r" b="b"/>
            <a:pathLst>
              <a:path w="1895859" h="6770927">
                <a:moveTo>
                  <a:pt x="0" y="0"/>
                </a:moveTo>
                <a:lnTo>
                  <a:pt x="1895859" y="0"/>
                </a:lnTo>
                <a:lnTo>
                  <a:pt x="1895859" y="6770926"/>
                </a:lnTo>
                <a:lnTo>
                  <a:pt x="0" y="677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56024" y="3085699"/>
            <a:ext cx="7639920" cy="4494070"/>
          </a:xfrm>
          <a:custGeom>
            <a:avLst/>
            <a:gdLst/>
            <a:ahLst/>
            <a:cxnLst/>
            <a:rect l="l" t="t" r="r" b="b"/>
            <a:pathLst>
              <a:path w="7639920" h="4494070">
                <a:moveTo>
                  <a:pt x="0" y="0"/>
                </a:moveTo>
                <a:lnTo>
                  <a:pt x="7639920" y="0"/>
                </a:lnTo>
                <a:lnTo>
                  <a:pt x="7639920" y="4494070"/>
                </a:lnTo>
                <a:lnTo>
                  <a:pt x="0" y="449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750425" y="3537777"/>
            <a:ext cx="8577700" cy="3589914"/>
          </a:xfrm>
          <a:custGeom>
            <a:avLst/>
            <a:gdLst/>
            <a:ahLst/>
            <a:cxnLst/>
            <a:rect l="l" t="t" r="r" b="b"/>
            <a:pathLst>
              <a:path w="8577700" h="3589914">
                <a:moveTo>
                  <a:pt x="0" y="0"/>
                </a:moveTo>
                <a:lnTo>
                  <a:pt x="8577699" y="0"/>
                </a:lnTo>
                <a:lnTo>
                  <a:pt x="8577699" y="3589914"/>
                </a:lnTo>
                <a:lnTo>
                  <a:pt x="0" y="35899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480" r="-213" b="-89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2928" y="8478772"/>
            <a:ext cx="9144000" cy="2044931"/>
          </a:xfrm>
          <a:custGeom>
            <a:avLst/>
            <a:gdLst/>
            <a:ahLst/>
            <a:cxnLst/>
            <a:rect l="l" t="t" r="r" b="b"/>
            <a:pathLst>
              <a:path w="9144000" h="2044931">
                <a:moveTo>
                  <a:pt x="0" y="0"/>
                </a:moveTo>
                <a:lnTo>
                  <a:pt x="9144000" y="0"/>
                </a:lnTo>
                <a:lnTo>
                  <a:pt x="9144000" y="2044931"/>
                </a:lnTo>
                <a:lnTo>
                  <a:pt x="0" y="2044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56024" y="381539"/>
            <a:ext cx="10248960" cy="138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541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data preprocessing and Augmentation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9144000" y="8478772"/>
            <a:ext cx="9144000" cy="2044931"/>
          </a:xfrm>
          <a:custGeom>
            <a:avLst/>
            <a:gdLst/>
            <a:ahLst/>
            <a:cxnLst/>
            <a:rect l="l" t="t" r="r" b="b"/>
            <a:pathLst>
              <a:path w="9144000" h="2044931">
                <a:moveTo>
                  <a:pt x="0" y="0"/>
                </a:moveTo>
                <a:lnTo>
                  <a:pt x="9144000" y="0"/>
                </a:lnTo>
                <a:lnTo>
                  <a:pt x="9144000" y="2044931"/>
                </a:lnTo>
                <a:lnTo>
                  <a:pt x="0" y="2044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916212" y="7620944"/>
            <a:ext cx="6823825" cy="2766751"/>
          </a:xfrm>
          <a:custGeom>
            <a:avLst/>
            <a:gdLst/>
            <a:ahLst/>
            <a:cxnLst/>
            <a:rect l="l" t="t" r="r" b="b"/>
            <a:pathLst>
              <a:path w="6823825" h="2766751">
                <a:moveTo>
                  <a:pt x="0" y="0"/>
                </a:moveTo>
                <a:lnTo>
                  <a:pt x="6823825" y="0"/>
                </a:lnTo>
                <a:lnTo>
                  <a:pt x="6823825" y="2766751"/>
                </a:lnTo>
                <a:lnTo>
                  <a:pt x="0" y="2766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95134" y="8799178"/>
            <a:ext cx="393223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41144" y="7389443"/>
            <a:ext cx="481877" cy="1104595"/>
          </a:xfrm>
          <a:custGeom>
            <a:avLst/>
            <a:gdLst/>
            <a:ahLst/>
            <a:cxnLst/>
            <a:rect l="l" t="t" r="r" b="b"/>
            <a:pathLst>
              <a:path w="481877" h="1104595">
                <a:moveTo>
                  <a:pt x="0" y="0"/>
                </a:moveTo>
                <a:lnTo>
                  <a:pt x="481877" y="0"/>
                </a:lnTo>
                <a:lnTo>
                  <a:pt x="481877" y="1104595"/>
                </a:lnTo>
                <a:lnTo>
                  <a:pt x="0" y="110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21389" y="8115958"/>
            <a:ext cx="229458" cy="525982"/>
          </a:xfrm>
          <a:custGeom>
            <a:avLst/>
            <a:gdLst/>
            <a:ahLst/>
            <a:cxnLst/>
            <a:rect l="l" t="t" r="r" b="b"/>
            <a:pathLst>
              <a:path w="229458" h="525982">
                <a:moveTo>
                  <a:pt x="0" y="0"/>
                </a:moveTo>
                <a:lnTo>
                  <a:pt x="229459" y="0"/>
                </a:lnTo>
                <a:lnTo>
                  <a:pt x="229459" y="525982"/>
                </a:lnTo>
                <a:lnTo>
                  <a:pt x="0" y="525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05705" y="4704717"/>
            <a:ext cx="2553761" cy="877565"/>
          </a:xfrm>
          <a:custGeom>
            <a:avLst/>
            <a:gdLst/>
            <a:ahLst/>
            <a:cxnLst/>
            <a:rect l="l" t="t" r="r" b="b"/>
            <a:pathLst>
              <a:path w="2553761" h="877565">
                <a:moveTo>
                  <a:pt x="0" y="0"/>
                </a:moveTo>
                <a:lnTo>
                  <a:pt x="2553762" y="0"/>
                </a:lnTo>
                <a:lnTo>
                  <a:pt x="2553762" y="877566"/>
                </a:lnTo>
                <a:lnTo>
                  <a:pt x="0" y="87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311370" y="4427782"/>
            <a:ext cx="1895859" cy="6770927"/>
          </a:xfrm>
          <a:custGeom>
            <a:avLst/>
            <a:gdLst/>
            <a:ahLst/>
            <a:cxnLst/>
            <a:rect l="l" t="t" r="r" b="b"/>
            <a:pathLst>
              <a:path w="1895859" h="6770927">
                <a:moveTo>
                  <a:pt x="0" y="0"/>
                </a:moveTo>
                <a:lnTo>
                  <a:pt x="1895860" y="0"/>
                </a:lnTo>
                <a:lnTo>
                  <a:pt x="1895860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125987" y="4704717"/>
            <a:ext cx="3012043" cy="1035048"/>
          </a:xfrm>
          <a:custGeom>
            <a:avLst/>
            <a:gdLst/>
            <a:ahLst/>
            <a:cxnLst/>
            <a:rect l="l" t="t" r="r" b="b"/>
            <a:pathLst>
              <a:path w="3012043" h="1035048">
                <a:moveTo>
                  <a:pt x="0" y="0"/>
                </a:moveTo>
                <a:lnTo>
                  <a:pt x="3012043" y="0"/>
                </a:lnTo>
                <a:lnTo>
                  <a:pt x="3012043" y="1035048"/>
                </a:lnTo>
                <a:lnTo>
                  <a:pt x="0" y="1035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93092" y="2907232"/>
            <a:ext cx="17701816" cy="6094214"/>
          </a:xfrm>
          <a:custGeom>
            <a:avLst/>
            <a:gdLst/>
            <a:ahLst/>
            <a:cxnLst/>
            <a:rect l="l" t="t" r="r" b="b"/>
            <a:pathLst>
              <a:path w="17701816" h="6094214">
                <a:moveTo>
                  <a:pt x="0" y="0"/>
                </a:moveTo>
                <a:lnTo>
                  <a:pt x="17701816" y="0"/>
                </a:lnTo>
                <a:lnTo>
                  <a:pt x="17701816" y="6094215"/>
                </a:lnTo>
                <a:lnTo>
                  <a:pt x="0" y="60942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 rot="75202">
            <a:off x="-7319791" y="888010"/>
            <a:ext cx="1463958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1"/>
              </a:lnSpc>
            </a:pPr>
            <a:r>
              <a:rPr lang="en-US" sz="6369" dirty="0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Model Training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999" y="8799178"/>
            <a:ext cx="475492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31438" y="2981250"/>
            <a:ext cx="11244217" cy="5880927"/>
          </a:xfrm>
          <a:custGeom>
            <a:avLst/>
            <a:gdLst/>
            <a:ahLst/>
            <a:cxnLst/>
            <a:rect l="l" t="t" r="r" b="b"/>
            <a:pathLst>
              <a:path w="11244217" h="5880927">
                <a:moveTo>
                  <a:pt x="0" y="0"/>
                </a:moveTo>
                <a:lnTo>
                  <a:pt x="11244217" y="0"/>
                </a:lnTo>
                <a:lnTo>
                  <a:pt x="11244217" y="5880927"/>
                </a:lnTo>
                <a:lnTo>
                  <a:pt x="0" y="5880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75202">
            <a:off x="-5843735" y="658758"/>
            <a:ext cx="10110493" cy="85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1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 rot="75202">
            <a:off x="-3567243" y="969035"/>
            <a:ext cx="10110493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1"/>
              </a:lnSpc>
            </a:pPr>
            <a:r>
              <a:rPr lang="en-US" sz="6369" dirty="0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115" y="8799178"/>
            <a:ext cx="501261" cy="10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6113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242</Words>
  <Application>Microsoft Office PowerPoint</Application>
  <PresentationFormat>Custom</PresentationFormat>
  <Paragraphs>75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Canva Sans Bold</vt:lpstr>
      <vt:lpstr>Kooperativ</vt:lpstr>
      <vt:lpstr>Public Sans</vt:lpstr>
      <vt:lpstr>Canva Sans</vt:lpstr>
      <vt:lpstr>Arial</vt:lpstr>
      <vt:lpstr>Calibri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Transportation</dc:title>
  <dc:creator>Afrah</dc:creator>
  <cp:lastModifiedBy>أفراح جابر بن صياح العنزي</cp:lastModifiedBy>
  <cp:revision>6</cp:revision>
  <dcterms:created xsi:type="dcterms:W3CDTF">2006-08-16T00:00:00Z</dcterms:created>
  <dcterms:modified xsi:type="dcterms:W3CDTF">2024-08-16T13:14:40Z</dcterms:modified>
  <dc:identifier>DAGN5TIH-R0</dc:identifier>
</cp:coreProperties>
</file>